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7" r:id="rId2"/>
    <p:sldId id="274" r:id="rId3"/>
    <p:sldId id="291" r:id="rId4"/>
    <p:sldId id="273" r:id="rId5"/>
    <p:sldId id="275" r:id="rId6"/>
    <p:sldId id="276" r:id="rId7"/>
    <p:sldId id="279" r:id="rId8"/>
    <p:sldId id="280" r:id="rId9"/>
    <p:sldId id="281" r:id="rId10"/>
    <p:sldId id="305" r:id="rId11"/>
    <p:sldId id="308" r:id="rId12"/>
    <p:sldId id="307" r:id="rId13"/>
    <p:sldId id="313" r:id="rId14"/>
    <p:sldId id="312" r:id="rId15"/>
    <p:sldId id="310" r:id="rId16"/>
    <p:sldId id="306" r:id="rId17"/>
    <p:sldId id="284" r:id="rId18"/>
    <p:sldId id="309" r:id="rId19"/>
    <p:sldId id="311" r:id="rId20"/>
    <p:sldId id="292" r:id="rId21"/>
    <p:sldId id="315" r:id="rId22"/>
    <p:sldId id="278" r:id="rId23"/>
    <p:sldId id="317" r:id="rId24"/>
    <p:sldId id="316" r:id="rId25"/>
    <p:sldId id="314" r:id="rId2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A3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4"/>
    <p:restoredTop sz="91554"/>
  </p:normalViewPr>
  <p:slideViewPr>
    <p:cSldViewPr snapToGrid="0" snapToObjects="1">
      <p:cViewPr>
        <p:scale>
          <a:sx n="119" d="100"/>
          <a:sy n="119" d="100"/>
        </p:scale>
        <p:origin x="560" y="5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E8972-B1BF-2A4A-B61A-7B2CD50F25FB}" type="datetimeFigureOut">
              <a:rPr lang="de-DE" smtClean="0"/>
              <a:t>27.03.17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C1955-59CD-5847-95F6-8B00CD377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873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2DE0B-5831-854D-9738-E7F8D88A1465}" type="datetimeFigureOut">
              <a:rPr lang="de-DE" smtClean="0"/>
              <a:t>27.03.17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B90D1-AA33-8248-B665-0B5E2E5336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356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B90D1-AA33-8248-B665-0B5E2E5336E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23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CH" dirty="0"/>
              <a:t>Titel (</a:t>
            </a:r>
            <a:r>
              <a:rPr lang="de-CH" dirty="0" err="1"/>
              <a:t>click</a:t>
            </a:r>
            <a:r>
              <a:rPr lang="de-CH" dirty="0"/>
              <a:t>*)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776788" y="1065359"/>
            <a:ext cx="3910012" cy="3191606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000" b="0" i="0">
                <a:latin typeface="Arial"/>
                <a:cs typeface="Arial"/>
              </a:defRPr>
            </a:lvl1pPr>
          </a:lstStyle>
          <a:p>
            <a:pPr lvl="0"/>
            <a:r>
              <a:rPr lang="de-CH" dirty="0"/>
              <a:t>Rechte Spalte (</a:t>
            </a:r>
            <a:r>
              <a:rPr lang="de-CH" dirty="0" err="1"/>
              <a:t>click</a:t>
            </a:r>
            <a:r>
              <a:rPr lang="de-CH" dirty="0"/>
              <a:t>*)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468965" y="1058180"/>
            <a:ext cx="3884370" cy="319878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400"/>
            </a:lvl2pPr>
          </a:lstStyle>
          <a:p>
            <a:pPr lvl="0"/>
            <a:r>
              <a:rPr lang="de-CH" dirty="0"/>
              <a:t>Linke Spalte (</a:t>
            </a:r>
            <a:r>
              <a:rPr lang="de-CH" dirty="0" err="1"/>
              <a:t>click</a:t>
            </a:r>
            <a:r>
              <a:rPr lang="de-CH" dirty="0"/>
              <a:t>*)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73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47675" y="1062343"/>
            <a:ext cx="8323263" cy="3122741"/>
          </a:xfrm>
        </p:spPr>
        <p:txBody>
          <a:bodyPr/>
          <a:lstStyle>
            <a:lvl2pPr>
              <a:defRPr sz="2800"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de-CH" dirty="0"/>
              <a:t>Titel (</a:t>
            </a:r>
            <a:r>
              <a:rPr lang="de-CH" dirty="0" err="1"/>
              <a:t>click</a:t>
            </a:r>
            <a:r>
              <a:rPr lang="de-CH" dirty="0"/>
              <a:t>*)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2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47675" y="327459"/>
            <a:ext cx="8323263" cy="3857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0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468964" y="327459"/>
            <a:ext cx="8149840" cy="392950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400"/>
            </a:lvl2pPr>
          </a:lstStyle>
          <a:p>
            <a:pPr lvl="0"/>
            <a:r>
              <a:rPr lang="de-CH" dirty="0"/>
              <a:t>Medien (</a:t>
            </a:r>
            <a:r>
              <a:rPr lang="de-CH" dirty="0" err="1"/>
              <a:t>click</a:t>
            </a:r>
            <a:r>
              <a:rPr lang="de-CH" dirty="0"/>
              <a:t>*)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99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2143" y="2652876"/>
            <a:ext cx="7772400" cy="11025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CH" dirty="0"/>
              <a:t>Titel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1" y="0"/>
            <a:ext cx="9143999" cy="4199040"/>
          </a:xfrm>
          <a:prstGeom prst="rect">
            <a:avLst/>
          </a:prstGeom>
          <a:solidFill>
            <a:srgbClr val="373A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7939" y="2652876"/>
            <a:ext cx="9143999" cy="1546164"/>
          </a:xfrm>
          <a:prstGeom prst="rect">
            <a:avLst/>
          </a:prstGeom>
          <a:solidFill>
            <a:srgbClr val="FF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-53879" y="0"/>
            <a:ext cx="9267152" cy="265287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06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ttp://images.gadmin.st.s3.amazonaws.com/n30438/images/bern/teaser/berner-zwiebelmarkt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 5" descr="IML-Logo_RGB_NEGATIV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326" y="-292982"/>
            <a:ext cx="8394372" cy="4031942"/>
          </a:xfrm>
          <a:prstGeom prst="rect">
            <a:avLst/>
          </a:prstGeom>
        </p:spPr>
      </p:pic>
      <p:pic>
        <p:nvPicPr>
          <p:cNvPr id="5" name="Bild 4" descr="ub_16pt_rgb.e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41" y="4349291"/>
            <a:ext cx="826211" cy="636589"/>
          </a:xfrm>
          <a:prstGeom prst="rect">
            <a:avLst/>
          </a:prstGeom>
        </p:spPr>
      </p:pic>
      <p:pic>
        <p:nvPicPr>
          <p:cNvPr id="7" name="Bild 6" descr="IML-Logo_RGB_POSITIVE-powerpoi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4" y="4286088"/>
            <a:ext cx="1603248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pic>
        <p:nvPicPr>
          <p:cNvPr id="6" name="Bild 5" descr="ub_16pt_rgb.em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41" y="4349291"/>
            <a:ext cx="826211" cy="636589"/>
          </a:xfrm>
          <a:prstGeom prst="rect">
            <a:avLst/>
          </a:prstGeom>
        </p:spPr>
      </p:pic>
      <p:pic>
        <p:nvPicPr>
          <p:cNvPr id="9" name="Bild 8" descr="IML-Logo_RGB_POSITIVE-powerpoin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4" y="4286088"/>
            <a:ext cx="1603248" cy="765048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8435100" y="25136"/>
            <a:ext cx="6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7192C-96E8-1D4C-AA47-95A614174AB3}" type="slidenum">
              <a:rPr lang="de-DE" smtClean="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67" r:id="rId4"/>
    <p:sldLayoutId id="2147483661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utiger LT 55 Roman"/>
          <a:ea typeface="+mj-ea"/>
          <a:cs typeface="Frutiger LT 55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33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33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33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33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33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tiff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55797" y="2779374"/>
            <a:ext cx="6644249" cy="1214280"/>
          </a:xfrm>
        </p:spPr>
        <p:txBody>
          <a:bodyPr>
            <a:normAutofit/>
          </a:bodyPr>
          <a:lstStyle/>
          <a:p>
            <a:r>
              <a:rPr lang="en-GB" sz="1200" dirty="0" smtClean="0"/>
              <a:t>D Bauer, R </a:t>
            </a:r>
            <a:r>
              <a:rPr lang="en-GB" sz="1200" dirty="0" err="1" smtClean="0"/>
              <a:t>Bonvin</a:t>
            </a:r>
            <a:r>
              <a:rPr lang="en-GB" sz="1200" dirty="0" smtClean="0"/>
              <a:t>, J </a:t>
            </a:r>
            <a:r>
              <a:rPr lang="en-GB" sz="1200" dirty="0" err="1" smtClean="0"/>
              <a:t>Breckwoldt</a:t>
            </a:r>
            <a:r>
              <a:rPr lang="en-GB" sz="1200" dirty="0" smtClean="0"/>
              <a:t>, H </a:t>
            </a:r>
            <a:r>
              <a:rPr lang="en-GB" sz="1200" dirty="0" err="1" smtClean="0"/>
              <a:t>Bruppacher</a:t>
            </a:r>
            <a:r>
              <a:rPr lang="en-GB" sz="1200" dirty="0" smtClean="0"/>
              <a:t>, M Monti, S </a:t>
            </a:r>
            <a:r>
              <a:rPr lang="en-GB" sz="1200" dirty="0" err="1" smtClean="0"/>
              <a:t>Wüst</a:t>
            </a:r>
            <a:r>
              <a:rPr lang="en-GB" sz="1200" dirty="0" smtClean="0"/>
              <a:t>, M </a:t>
            </a:r>
            <a:r>
              <a:rPr lang="en-GB" sz="1200" dirty="0" err="1" smtClean="0"/>
              <a:t>Germano</a:t>
            </a:r>
            <a:r>
              <a:rPr lang="en-GB" sz="1200" dirty="0" smtClean="0"/>
              <a:t>, K Schnabel</a:t>
            </a:r>
            <a:br>
              <a:rPr lang="en-GB" sz="12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455798" y="196003"/>
            <a:ext cx="6506306" cy="24748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Hybrid Simulations for the assessment of Swiss medical students’ clinical skills</a:t>
            </a:r>
          </a:p>
          <a:p>
            <a:endParaRPr lang="en-GB" sz="1800" dirty="0" smtClean="0"/>
          </a:p>
          <a:p>
            <a:r>
              <a:rPr lang="en-GB" sz="1800" dirty="0" smtClean="0"/>
              <a:t>17.03.2017, </a:t>
            </a:r>
            <a:r>
              <a:rPr lang="en-GB" sz="1800" dirty="0" err="1" smtClean="0"/>
              <a:t>SPSim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729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Examples: summative assessment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Venepuncture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Arm or pad affixed to SP, transition zone covered with cloth</a:t>
            </a:r>
          </a:p>
          <a:p>
            <a:pPr marL="800100" lvl="1" indent="-342900">
              <a:buFont typeface="Wingdings" charset="2"/>
              <a:buChar char="§"/>
            </a:pPr>
            <a:endParaRPr lang="en-GB" sz="2000" dirty="0"/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In teaching also</a:t>
            </a: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pic>
        <p:nvPicPr>
          <p:cNvPr id="1026" name="Picture 2" descr="ttps://assets.limbsandthings.com/products/0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01" y="1065359"/>
            <a:ext cx="3198785" cy="31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143055" y="4520686"/>
            <a:ext cx="5378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Image </a:t>
            </a:r>
            <a:r>
              <a:rPr lang="de-DE" sz="700" dirty="0" err="1" smtClean="0"/>
              <a:t>source</a:t>
            </a:r>
            <a:r>
              <a:rPr lang="de-DE" sz="700" dirty="0" smtClean="0"/>
              <a:t>: https</a:t>
            </a:r>
            <a:r>
              <a:rPr lang="de-DE" sz="700" dirty="0"/>
              <a:t>://</a:t>
            </a:r>
            <a:r>
              <a:rPr lang="de-DE" sz="700" dirty="0" err="1"/>
              <a:t>assets.limbsandthings.com</a:t>
            </a:r>
            <a:r>
              <a:rPr lang="de-DE" sz="700" dirty="0"/>
              <a:t>/</a:t>
            </a:r>
            <a:r>
              <a:rPr lang="de-DE" sz="700" dirty="0" err="1"/>
              <a:t>products</a:t>
            </a:r>
            <a:r>
              <a:rPr lang="de-DE" sz="700" dirty="0"/>
              <a:t>/00300.jpg</a:t>
            </a:r>
          </a:p>
        </p:txBody>
      </p:sp>
    </p:spTree>
    <p:extLst>
      <p:ext uri="{BB962C8B-B14F-4D97-AF65-F5344CB8AC3E}">
        <p14:creationId xmlns:p14="http://schemas.microsoft.com/office/powerpoint/2010/main" val="14136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dergebnis für gaumard gynaecologic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6"/>
          <a:stretch/>
        </p:blipFill>
        <p:spPr bwMode="auto">
          <a:xfrm>
            <a:off x="6366628" y="2666765"/>
            <a:ext cx="2777372" cy="24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tps://www.erler-zimmer.de/media/image/73/23/8a/R16240_3580e71568a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3" y="920566"/>
            <a:ext cx="2777372" cy="22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Examples: summative assessment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SP combined with simulator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Variations in positioning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Rectal exam, gynaecologic exam, </a:t>
            </a:r>
            <a:r>
              <a:rPr lang="en-GB" sz="2000" dirty="0" err="1" smtClean="0"/>
              <a:t>funduscopy</a:t>
            </a:r>
            <a:r>
              <a:rPr lang="en-GB" sz="2000" dirty="0" smtClean="0"/>
              <a:t>, otoscopy, catheterization</a:t>
            </a:r>
            <a:r>
              <a:rPr lang="is-IS" sz="2000" dirty="0" smtClean="0"/>
              <a:t>…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Professional </a:t>
            </a:r>
            <a:r>
              <a:rPr lang="en-GB" sz="2000" dirty="0"/>
              <a:t>teaching assistants in </a:t>
            </a:r>
            <a:r>
              <a:rPr lang="en-GB" sz="2000" dirty="0" smtClean="0"/>
              <a:t>teaching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Change </a:t>
            </a:r>
            <a:r>
              <a:rPr lang="en-GB" sz="2000" dirty="0"/>
              <a:t>of </a:t>
            </a:r>
            <a:r>
              <a:rPr lang="en-GB" sz="2000" dirty="0" smtClean="0"/>
              <a:t>medium</a:t>
            </a:r>
            <a:endParaRPr lang="en-GB" sz="2000" dirty="0"/>
          </a:p>
          <a:p>
            <a:pPr marL="800100" lvl="1" indent="-342900">
              <a:buFont typeface="Wingdings" charset="2"/>
              <a:buChar char="§"/>
            </a:pPr>
            <a:endParaRPr lang="en-GB" sz="2000" dirty="0"/>
          </a:p>
          <a:p>
            <a:pPr marL="800100" lvl="1" indent="-342900">
              <a:buFont typeface="Wingdings" charset="2"/>
              <a:buChar char="§"/>
            </a:pPr>
            <a:endParaRPr lang="en-GB" sz="2000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143055" y="4520686"/>
            <a:ext cx="537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Image </a:t>
            </a:r>
            <a:r>
              <a:rPr lang="de-DE" sz="700" dirty="0" err="1" smtClean="0"/>
              <a:t>sources</a:t>
            </a:r>
            <a:r>
              <a:rPr lang="de-DE" sz="700" dirty="0" smtClean="0"/>
              <a:t>:</a:t>
            </a:r>
          </a:p>
          <a:p>
            <a:r>
              <a:rPr lang="de-DE" sz="700" dirty="0"/>
              <a:t>https://</a:t>
            </a:r>
            <a:r>
              <a:rPr lang="de-DE" sz="700" dirty="0" err="1" smtClean="0"/>
              <a:t>www.erler-zimmer.de</a:t>
            </a:r>
            <a:r>
              <a:rPr lang="de-DE" sz="700" dirty="0" smtClean="0"/>
              <a:t>/</a:t>
            </a:r>
            <a:r>
              <a:rPr lang="de-DE" sz="700" dirty="0" err="1" smtClean="0"/>
              <a:t>media</a:t>
            </a:r>
            <a:r>
              <a:rPr lang="de-DE" sz="700" dirty="0" smtClean="0"/>
              <a:t>/</a:t>
            </a:r>
            <a:r>
              <a:rPr lang="de-DE" sz="700" dirty="0" err="1" smtClean="0"/>
              <a:t>image</a:t>
            </a:r>
            <a:r>
              <a:rPr lang="de-DE" sz="700" dirty="0" smtClean="0"/>
              <a:t>/73/23/8a/R16240_3580e71568a424.jpg</a:t>
            </a:r>
          </a:p>
          <a:p>
            <a:r>
              <a:rPr lang="de-DE" sz="700" dirty="0"/>
              <a:t>http://</a:t>
            </a:r>
            <a:r>
              <a:rPr lang="de-DE" sz="700" dirty="0" err="1"/>
              <a:t>www.globalnasco.com</a:t>
            </a:r>
            <a:r>
              <a:rPr lang="de-DE" sz="700" dirty="0"/>
              <a:t>/</a:t>
            </a:r>
            <a:r>
              <a:rPr lang="de-DE" sz="700" dirty="0" err="1"/>
              <a:t>prod</a:t>
            </a:r>
            <a:r>
              <a:rPr lang="de-DE" sz="700" dirty="0"/>
              <a:t>/</a:t>
            </a:r>
            <a:r>
              <a:rPr lang="de-DE" sz="700" dirty="0" err="1"/>
              <a:t>images</a:t>
            </a:r>
            <a:r>
              <a:rPr lang="de-DE" sz="700" dirty="0"/>
              <a:t>/</a:t>
            </a:r>
            <a:r>
              <a:rPr lang="de-DE" sz="700" dirty="0" err="1"/>
              <a:t>products</a:t>
            </a:r>
            <a:r>
              <a:rPr lang="de-DE" sz="700" dirty="0"/>
              <a:t>/86/AC071441l.jpg</a:t>
            </a:r>
            <a:endParaRPr lang="de-DE" sz="700" dirty="0" smtClean="0"/>
          </a:p>
          <a:p>
            <a:r>
              <a:rPr lang="de-DE" sz="700" dirty="0"/>
              <a:t>https://</a:t>
            </a:r>
            <a:r>
              <a:rPr lang="de-DE" sz="700" dirty="0" err="1"/>
              <a:t>www.erler-zimmer.de</a:t>
            </a:r>
            <a:r>
              <a:rPr lang="de-DE" sz="700" dirty="0"/>
              <a:t>/</a:t>
            </a:r>
            <a:r>
              <a:rPr lang="de-DE" sz="700" dirty="0" err="1"/>
              <a:t>media</a:t>
            </a:r>
            <a:r>
              <a:rPr lang="de-DE" sz="700" dirty="0"/>
              <a:t>/</a:t>
            </a:r>
            <a:r>
              <a:rPr lang="de-DE" sz="700" dirty="0" err="1"/>
              <a:t>image</a:t>
            </a:r>
            <a:r>
              <a:rPr lang="de-DE" sz="700" dirty="0"/>
              <a:t>/a6/a7/7f/R16100580e714c5519a.jpg</a:t>
            </a:r>
          </a:p>
        </p:txBody>
      </p:sp>
      <p:pic>
        <p:nvPicPr>
          <p:cNvPr id="1026" name="Picture 2" descr="ttps://www.erler-zimmer.de/media/image/a6/a7/7f/R16100580e714c5519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037" r="15658" b="-1"/>
          <a:stretch/>
        </p:blipFill>
        <p:spPr bwMode="auto">
          <a:xfrm>
            <a:off x="4602374" y="1917170"/>
            <a:ext cx="1764254" cy="25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Examples: summative assessment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sz="2200" dirty="0" smtClean="0"/>
              <a:t> Manikin with Makeup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200" dirty="0" smtClean="0"/>
              <a:t>Rigged paediatric manikin: unilateral </a:t>
            </a:r>
            <a:r>
              <a:rPr lang="en-GB" sz="2200" dirty="0"/>
              <a:t>chest </a:t>
            </a:r>
            <a:r>
              <a:rPr lang="en-GB" sz="2200" dirty="0" smtClean="0"/>
              <a:t>excursion (simulating object aspiration); SP as parent</a:t>
            </a:r>
            <a:endParaRPr lang="en-GB" sz="1900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pic>
        <p:nvPicPr>
          <p:cNvPr id="2050" name="Picture 2" descr="ttp://cdn3.volusion.com/nqpvm.detql/v/vspfiles/photos/AB256-001-2.jpg?14743727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120514"/>
            <a:ext cx="3713893" cy="11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143055" y="4520686"/>
            <a:ext cx="5378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Image </a:t>
            </a:r>
            <a:r>
              <a:rPr lang="de-DE" sz="700" dirty="0" err="1" smtClean="0"/>
              <a:t>source</a:t>
            </a:r>
            <a:r>
              <a:rPr lang="de-DE" sz="700" dirty="0"/>
              <a:t>: http://cdn3.volusion.com/</a:t>
            </a:r>
            <a:r>
              <a:rPr lang="de-DE" sz="700" dirty="0" err="1"/>
              <a:t>nqpvm.detql</a:t>
            </a:r>
            <a:r>
              <a:rPr lang="de-DE" sz="700" dirty="0"/>
              <a:t>/v/</a:t>
            </a:r>
            <a:r>
              <a:rPr lang="de-DE" sz="700" dirty="0" err="1"/>
              <a:t>vspfiles</a:t>
            </a:r>
            <a:r>
              <a:rPr lang="de-DE" sz="700" dirty="0"/>
              <a:t>/</a:t>
            </a:r>
            <a:r>
              <a:rPr lang="de-DE" sz="700" dirty="0" err="1"/>
              <a:t>photos</a:t>
            </a:r>
            <a:r>
              <a:rPr lang="de-DE" sz="700" dirty="0"/>
              <a:t>/AB256-001-2.jpg?1474372745</a:t>
            </a:r>
          </a:p>
        </p:txBody>
      </p:sp>
    </p:spTree>
    <p:extLst>
      <p:ext uri="{BB962C8B-B14F-4D97-AF65-F5344CB8AC3E}">
        <p14:creationId xmlns:p14="http://schemas.microsoft.com/office/powerpoint/2010/main" val="14794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Examples: summative assessment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sz="2200" dirty="0" smtClean="0"/>
              <a:t>Use of make-up, </a:t>
            </a:r>
            <a:r>
              <a:rPr lang="en-GB" sz="2200" dirty="0" err="1" smtClean="0"/>
              <a:t>moulage</a:t>
            </a:r>
            <a:r>
              <a:rPr lang="en-GB" sz="2200" dirty="0" smtClean="0"/>
              <a:t> and transfer tattoos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200" dirty="0" smtClean="0"/>
              <a:t>Swiss-wide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200" dirty="0" smtClean="0"/>
              <a:t>3D technology (trials)</a:t>
            </a:r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4988" y="1647445"/>
            <a:ext cx="2693780" cy="1515251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9"/>
          <a:stretch/>
        </p:blipFill>
        <p:spPr>
          <a:xfrm rot="5400000">
            <a:off x="4254964" y="1649970"/>
            <a:ext cx="2688732" cy="151525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94" y="3213074"/>
            <a:ext cx="2086221" cy="156466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143055" y="4520686"/>
            <a:ext cx="5378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Image </a:t>
            </a:r>
            <a:r>
              <a:rPr lang="de-DE" sz="700" dirty="0" err="1" smtClean="0"/>
              <a:t>source</a:t>
            </a:r>
            <a:r>
              <a:rPr lang="de-DE" sz="700" dirty="0" smtClean="0"/>
              <a:t>: IML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5901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Examples: </a:t>
            </a:r>
            <a:r>
              <a:rPr lang="en-GB" dirty="0" smtClean="0"/>
              <a:t>teaching only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sz="2200" dirty="0" smtClean="0"/>
              <a:t> Manikin with make-up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200" dirty="0" smtClean="0"/>
              <a:t>Rigged paediatric manikin: red spots (simulating petechial haemorrhages); SP as parent</a:t>
            </a:r>
            <a:endParaRPr lang="en-GB" sz="1900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pic>
        <p:nvPicPr>
          <p:cNvPr id="2050" name="Picture 2" descr="ttp://cdn3.volusion.com/nqpvm.detql/v/vspfiles/photos/AB256-001-2.jpg?14743727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120514"/>
            <a:ext cx="3713893" cy="11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143055" y="4520686"/>
            <a:ext cx="5378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Image </a:t>
            </a:r>
            <a:r>
              <a:rPr lang="de-DE" sz="700" dirty="0" err="1" smtClean="0"/>
              <a:t>source</a:t>
            </a:r>
            <a:r>
              <a:rPr lang="de-DE" sz="700" dirty="0"/>
              <a:t>: http://cdn3.volusion.com/</a:t>
            </a:r>
            <a:r>
              <a:rPr lang="de-DE" sz="700" dirty="0" err="1"/>
              <a:t>nqpvm.detql</a:t>
            </a:r>
            <a:r>
              <a:rPr lang="de-DE" sz="700" dirty="0"/>
              <a:t>/v/</a:t>
            </a:r>
            <a:r>
              <a:rPr lang="de-DE" sz="700" dirty="0" err="1"/>
              <a:t>vspfiles</a:t>
            </a:r>
            <a:r>
              <a:rPr lang="de-DE" sz="700" dirty="0"/>
              <a:t>/</a:t>
            </a:r>
            <a:r>
              <a:rPr lang="de-DE" sz="700" dirty="0" err="1"/>
              <a:t>photos</a:t>
            </a:r>
            <a:r>
              <a:rPr lang="de-DE" sz="700" dirty="0"/>
              <a:t>/AB256-001-2.jpg?1474372745</a:t>
            </a:r>
          </a:p>
        </p:txBody>
      </p:sp>
    </p:spTree>
    <p:extLst>
      <p:ext uri="{BB962C8B-B14F-4D97-AF65-F5344CB8AC3E}">
        <p14:creationId xmlns:p14="http://schemas.microsoft.com/office/powerpoint/2010/main" val="9461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Examples: </a:t>
            </a:r>
            <a:r>
              <a:rPr lang="en-GB" dirty="0" smtClean="0"/>
              <a:t>teaching only</a:t>
            </a:r>
            <a:endParaRPr lang="en-GB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250"/>
            <a:ext cx="9144000" cy="2709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43055" y="4520686"/>
            <a:ext cx="537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Friederichs </a:t>
            </a:r>
            <a:r>
              <a:rPr lang="de-DE" sz="700" dirty="0"/>
              <a:t>H. Die Kombination von Simulationspatienten und Simulatoren: Hybrid-Modelle in der Lehre der Herzauskultation – Studien zur Selbsteinschätzung und zur Performance von Studierenden. Heidelberg: Ruprecht-Karls-Universität; 2012. </a:t>
            </a:r>
            <a:endParaRPr lang="de-DE" sz="700" dirty="0" smtClean="0"/>
          </a:p>
          <a:p>
            <a:r>
              <a:rPr lang="de-DE" sz="700" dirty="0"/>
              <a:t>Friederichs H, </a:t>
            </a:r>
            <a:r>
              <a:rPr lang="de-DE" sz="700" dirty="0" err="1"/>
              <a:t>Weissenstein</a:t>
            </a:r>
            <a:r>
              <a:rPr lang="de-DE" sz="700" dirty="0"/>
              <a:t> A, </a:t>
            </a:r>
            <a:r>
              <a:rPr lang="de-DE" sz="700" dirty="0" err="1"/>
              <a:t>Ligges</a:t>
            </a:r>
            <a:r>
              <a:rPr lang="de-DE" sz="700" dirty="0"/>
              <a:t> S, Möller D, Becker JC, Marschall B. </a:t>
            </a:r>
            <a:r>
              <a:rPr lang="de-DE" sz="700" dirty="0" err="1"/>
              <a:t>Combining</a:t>
            </a:r>
            <a:r>
              <a:rPr lang="de-DE" sz="700" dirty="0"/>
              <a:t> </a:t>
            </a:r>
            <a:r>
              <a:rPr lang="de-DE" sz="700" dirty="0" err="1"/>
              <a:t>simulated</a:t>
            </a:r>
            <a:r>
              <a:rPr lang="de-DE" sz="700" dirty="0"/>
              <a:t> </a:t>
            </a:r>
            <a:r>
              <a:rPr lang="de-DE" sz="700" dirty="0" err="1"/>
              <a:t>patients</a:t>
            </a:r>
            <a:r>
              <a:rPr lang="de-DE" sz="700" dirty="0"/>
              <a:t> </a:t>
            </a:r>
            <a:r>
              <a:rPr lang="de-DE" sz="700" dirty="0" err="1"/>
              <a:t>and</a:t>
            </a:r>
            <a:r>
              <a:rPr lang="de-DE" sz="700" dirty="0"/>
              <a:t> </a:t>
            </a:r>
            <a:r>
              <a:rPr lang="de-DE" sz="700" dirty="0" err="1"/>
              <a:t>simulators</a:t>
            </a:r>
            <a:r>
              <a:rPr lang="de-DE" sz="700" dirty="0"/>
              <a:t>: </a:t>
            </a:r>
            <a:r>
              <a:rPr lang="de-DE" sz="700" dirty="0" err="1"/>
              <a:t>pilot</a:t>
            </a:r>
            <a:r>
              <a:rPr lang="de-DE" sz="700" dirty="0"/>
              <a:t> </a:t>
            </a:r>
            <a:r>
              <a:rPr lang="de-DE" sz="700" dirty="0" err="1"/>
              <a:t>study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hybrid </a:t>
            </a:r>
            <a:r>
              <a:rPr lang="de-DE" sz="700" dirty="0" err="1"/>
              <a:t>simulation</a:t>
            </a:r>
            <a:r>
              <a:rPr lang="de-DE" sz="700" dirty="0"/>
              <a:t> in </a:t>
            </a:r>
            <a:r>
              <a:rPr lang="de-DE" sz="700" dirty="0" err="1"/>
              <a:t>teaching</a:t>
            </a:r>
            <a:r>
              <a:rPr lang="de-DE" sz="700" dirty="0"/>
              <a:t> </a:t>
            </a:r>
            <a:r>
              <a:rPr lang="de-DE" sz="700" dirty="0" err="1"/>
              <a:t>cardiac</a:t>
            </a:r>
            <a:r>
              <a:rPr lang="de-DE" sz="700" dirty="0"/>
              <a:t> </a:t>
            </a:r>
            <a:r>
              <a:rPr lang="de-DE" sz="700" dirty="0" err="1"/>
              <a:t>auscultation</a:t>
            </a:r>
            <a:r>
              <a:rPr lang="de-DE" sz="700" dirty="0"/>
              <a:t>. </a:t>
            </a:r>
            <a:r>
              <a:rPr lang="de-DE" sz="700" dirty="0" err="1"/>
              <a:t>Advances</a:t>
            </a:r>
            <a:r>
              <a:rPr lang="de-DE" sz="700" dirty="0"/>
              <a:t> in </a:t>
            </a:r>
            <a:r>
              <a:rPr lang="de-DE" sz="700" dirty="0" err="1"/>
              <a:t>physiology</a:t>
            </a:r>
            <a:r>
              <a:rPr lang="de-DE" sz="700" dirty="0"/>
              <a:t> </a:t>
            </a:r>
            <a:r>
              <a:rPr lang="de-DE" sz="700" dirty="0" err="1"/>
              <a:t>education</a:t>
            </a:r>
            <a:r>
              <a:rPr lang="de-DE" sz="700" dirty="0"/>
              <a:t>. 2014;38(4):343-7. </a:t>
            </a:r>
          </a:p>
        </p:txBody>
      </p:sp>
    </p:spTree>
    <p:extLst>
      <p:ext uri="{BB962C8B-B14F-4D97-AF65-F5344CB8AC3E}">
        <p14:creationId xmlns:p14="http://schemas.microsoft.com/office/powerpoint/2010/main" val="3108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Examples: t</a:t>
            </a:r>
            <a:r>
              <a:rPr lang="en-GB" dirty="0" smtClean="0"/>
              <a:t>eaching only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“</a:t>
            </a:r>
            <a:r>
              <a:rPr lang="en-GB" dirty="0" err="1" smtClean="0"/>
              <a:t>Ventriloscope</a:t>
            </a:r>
            <a:r>
              <a:rPr lang="en-GB" dirty="0" smtClean="0"/>
              <a:t>”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One pilot in teaching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000" dirty="0" smtClean="0"/>
              <a:t>Variations: heart monitor, “classic” or “live”</a:t>
            </a:r>
            <a:r>
              <a:rPr lang="en-GB" dirty="0" smtClean="0"/>
              <a:t> 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Remote controlled, wireless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“Live”: real stethoscope &amp; receiver/ speaker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3" y="1065213"/>
            <a:ext cx="3192462" cy="3192462"/>
          </a:xfrm>
        </p:spPr>
      </p:pic>
      <p:sp>
        <p:nvSpPr>
          <p:cNvPr id="6" name="Textfeld 5"/>
          <p:cNvSpPr txBox="1"/>
          <p:nvPr/>
        </p:nvSpPr>
        <p:spPr>
          <a:xfrm>
            <a:off x="2143055" y="4520686"/>
            <a:ext cx="5378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Image </a:t>
            </a:r>
            <a:r>
              <a:rPr lang="de-DE" sz="800" dirty="0" err="1" smtClean="0"/>
              <a:t>source</a:t>
            </a:r>
            <a:r>
              <a:rPr lang="de-DE" sz="800" dirty="0" smtClean="0"/>
              <a:t>: https</a:t>
            </a:r>
            <a:r>
              <a:rPr lang="de-DE" sz="800" dirty="0"/>
              <a:t>://www.samuelmerritt.edu/images/hssc/ventriloscope_450x450.jpg</a:t>
            </a:r>
          </a:p>
        </p:txBody>
      </p:sp>
    </p:spTree>
    <p:extLst>
      <p:ext uri="{BB962C8B-B14F-4D97-AF65-F5344CB8AC3E}">
        <p14:creationId xmlns:p14="http://schemas.microsoft.com/office/powerpoint/2010/main" val="9364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report of use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App on iOS device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Wireless remote control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Patient scenarios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No stethoscope function</a:t>
            </a:r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86" y="448376"/>
            <a:ext cx="925042" cy="169130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16" y="475989"/>
            <a:ext cx="828396" cy="1663695"/>
          </a:xfrm>
          <a:prstGeom prst="rect">
            <a:avLst/>
          </a:prstGeom>
        </p:spPr>
      </p:pic>
      <p:pic>
        <p:nvPicPr>
          <p:cNvPr id="8" name="Picture 4" descr="ildergebnis für mt s-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86" y="2265645"/>
            <a:ext cx="2889030" cy="20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143055" y="4520686"/>
            <a:ext cx="537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Image </a:t>
            </a:r>
            <a:r>
              <a:rPr lang="de-DE" sz="800" dirty="0" err="1" smtClean="0"/>
              <a:t>sources</a:t>
            </a:r>
            <a:endParaRPr lang="de-DE" sz="800" dirty="0" smtClean="0"/>
          </a:p>
          <a:p>
            <a:r>
              <a:rPr lang="de-DE" sz="800" dirty="0" smtClean="0"/>
              <a:t>https</a:t>
            </a:r>
            <a:r>
              <a:rPr lang="de-DE" sz="800" dirty="0"/>
              <a:t>://</a:t>
            </a:r>
            <a:r>
              <a:rPr lang="de-DE" sz="800" dirty="0" smtClean="0"/>
              <a:t>www.mttool.com/about-ccjb</a:t>
            </a:r>
          </a:p>
          <a:p>
            <a:r>
              <a:rPr lang="de-DE" sz="800" dirty="0"/>
              <a:t>https://</a:t>
            </a:r>
            <a:r>
              <a:rPr lang="de-DE" sz="800" dirty="0" err="1"/>
              <a:t>www.mttool.com</a:t>
            </a:r>
            <a:r>
              <a:rPr lang="de-DE" sz="800" dirty="0"/>
              <a:t>/</a:t>
            </a:r>
            <a:r>
              <a:rPr lang="de-DE" sz="800" dirty="0" err="1"/>
              <a:t>project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8743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 report of use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8965" y="1058180"/>
            <a:ext cx="3629700" cy="3198786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Catheterization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No report of use, hybrids available</a:t>
            </a:r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pic>
        <p:nvPicPr>
          <p:cNvPr id="4098" name="Picture 2" descr="ildergebnis für erler zimmer   Weibliches Katheterisierungsmod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23" y="2247633"/>
            <a:ext cx="2570611" cy="28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51" y="420818"/>
            <a:ext cx="4673600" cy="29464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143055" y="4520686"/>
            <a:ext cx="537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Image </a:t>
            </a:r>
            <a:r>
              <a:rPr lang="de-DE" sz="800" dirty="0" err="1" smtClean="0"/>
              <a:t>sources</a:t>
            </a:r>
            <a:endParaRPr lang="de-DE" sz="800" dirty="0" smtClean="0"/>
          </a:p>
          <a:p>
            <a:r>
              <a:rPr lang="de-DE" sz="800" dirty="0"/>
              <a:t>http://www.sakamoto-model.com/product/nursing/m180</a:t>
            </a:r>
            <a:r>
              <a:rPr lang="de-DE" sz="800" dirty="0" smtClean="0"/>
              <a:t>/</a:t>
            </a:r>
          </a:p>
          <a:p>
            <a:r>
              <a:rPr lang="de-DE" sz="800" dirty="0" smtClean="0"/>
              <a:t>https</a:t>
            </a:r>
            <a:r>
              <a:rPr lang="de-DE" sz="800" dirty="0"/>
              <a:t>://www.erler-zimmer.de/media/image/f6/7b/d9/LM25_1580e6de34cee8_600x600.jpg</a:t>
            </a:r>
          </a:p>
        </p:txBody>
      </p:sp>
    </p:spTree>
    <p:extLst>
      <p:ext uri="{BB962C8B-B14F-4D97-AF65-F5344CB8AC3E}">
        <p14:creationId xmlns:p14="http://schemas.microsoft.com/office/powerpoint/2010/main" val="9947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 report of use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8965" y="1058180"/>
            <a:ext cx="3629700" cy="3198786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Abdominal palpation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/>
              <a:t>Combine with SP?</a:t>
            </a:r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5" y="1915430"/>
            <a:ext cx="3371193" cy="2000488"/>
          </a:xfrm>
          <a:prstGeom prst="rect">
            <a:avLst/>
          </a:prstGeom>
        </p:spPr>
      </p:pic>
      <p:pic>
        <p:nvPicPr>
          <p:cNvPr id="7" name="Picture 2" descr="ttps://assets.limbsandthings.com/products/Abdo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35" y="703864"/>
            <a:ext cx="3912467" cy="39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143055" y="4520686"/>
            <a:ext cx="537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Image </a:t>
            </a:r>
            <a:r>
              <a:rPr lang="de-DE" sz="800" dirty="0" err="1" smtClean="0"/>
              <a:t>sources</a:t>
            </a:r>
            <a:endParaRPr lang="de-DE" sz="800" dirty="0" smtClean="0"/>
          </a:p>
          <a:p>
            <a:r>
              <a:rPr lang="de-DE" sz="800" dirty="0"/>
              <a:t>http://</a:t>
            </a:r>
            <a:r>
              <a:rPr lang="de-DE" sz="800" dirty="0" smtClean="0"/>
              <a:t>en.honglian8.com/products/Products-436.html</a:t>
            </a:r>
          </a:p>
          <a:p>
            <a:r>
              <a:rPr lang="de-DE" sz="800" dirty="0" smtClean="0"/>
              <a:t>https</a:t>
            </a:r>
            <a:r>
              <a:rPr lang="de-DE" sz="800" dirty="0"/>
              <a:t>://</a:t>
            </a:r>
            <a:r>
              <a:rPr lang="de-DE" sz="800" dirty="0" err="1"/>
              <a:t>www.limbsandthings.com</a:t>
            </a:r>
            <a:r>
              <a:rPr lang="de-DE" sz="800" dirty="0"/>
              <a:t>/global/</a:t>
            </a:r>
            <a:r>
              <a:rPr lang="de-DE" sz="800" dirty="0" err="1"/>
              <a:t>our-products</a:t>
            </a:r>
            <a:r>
              <a:rPr lang="de-DE" sz="800" dirty="0"/>
              <a:t>/</a:t>
            </a:r>
            <a:r>
              <a:rPr lang="de-DE" sz="800" dirty="0" err="1"/>
              <a:t>details</a:t>
            </a:r>
            <a:r>
              <a:rPr lang="de-DE" sz="800" dirty="0"/>
              <a:t>/abdominal-</a:t>
            </a:r>
            <a:r>
              <a:rPr lang="de-DE" sz="800" dirty="0" err="1"/>
              <a:t>examination</a:t>
            </a:r>
            <a:r>
              <a:rPr lang="de-DE" sz="800" dirty="0"/>
              <a:t>-trainer</a:t>
            </a:r>
          </a:p>
        </p:txBody>
      </p:sp>
    </p:spTree>
    <p:extLst>
      <p:ext uri="{BB962C8B-B14F-4D97-AF65-F5344CB8AC3E}">
        <p14:creationId xmlns:p14="http://schemas.microsoft.com/office/powerpoint/2010/main" val="11489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Part 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Hybrid simulations in D/A/CH undergraduate programs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Report &amp; discussion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Part II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Mock hybrid OSCE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Experience &amp; discussion</a:t>
            </a:r>
            <a:endParaRPr lang="en-GB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Tentative 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8965" y="1058180"/>
            <a:ext cx="7620786" cy="3198786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 Different grades of hybridization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/>
              <a:t> </a:t>
            </a:r>
            <a:r>
              <a:rPr lang="en-GB" sz="2000" dirty="0" smtClean="0"/>
              <a:t>Change of medium is common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/>
              <a:t> </a:t>
            </a:r>
            <a:r>
              <a:rPr lang="en-GB" sz="2000" dirty="0" smtClean="0"/>
              <a:t>SP for communication, simulator for objective findings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/>
              <a:t> </a:t>
            </a:r>
            <a:r>
              <a:rPr lang="en-GB" dirty="0" smtClean="0"/>
              <a:t>Few examples from summative assessment</a:t>
            </a:r>
          </a:p>
          <a:p>
            <a:pPr marL="342900" indent="-342900">
              <a:buFont typeface="Wingdings" charset="2"/>
              <a:buChar char="§"/>
            </a:pPr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						Other examples?</a:t>
            </a:r>
          </a:p>
          <a:p>
            <a:r>
              <a:rPr lang="en-GB" dirty="0"/>
              <a:t>	</a:t>
            </a:r>
            <a:r>
              <a:rPr lang="en-GB" dirty="0" smtClean="0"/>
              <a:t>					Your views?</a:t>
            </a:r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5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Near future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8965" y="1058180"/>
            <a:ext cx="7620786" cy="3198786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Pilot studies with simulation stethoscopes, fat suits, </a:t>
            </a:r>
            <a:r>
              <a:rPr lang="en-GB" dirty="0" err="1" smtClean="0"/>
              <a:t>moulages</a:t>
            </a:r>
            <a:r>
              <a:rPr lang="en-GB" dirty="0" smtClean="0"/>
              <a:t> (applied to manikins), abdominal palpation trainers</a:t>
            </a:r>
            <a:r>
              <a:rPr lang="is-IS" dirty="0" smtClean="0"/>
              <a:t>…</a:t>
            </a:r>
          </a:p>
          <a:p>
            <a:pPr marL="342900" indent="-342900">
              <a:buFont typeface="Wingdings" charset="2"/>
              <a:buChar char="§"/>
            </a:pPr>
            <a:r>
              <a:rPr lang="is-IS" dirty="0" smtClean="0"/>
              <a:t>Feasibility, acceptance, psychometric non inferiority, added value</a:t>
            </a:r>
          </a:p>
          <a:p>
            <a:pPr marL="342900" indent="-342900">
              <a:buFont typeface="Wingdings" charset="2"/>
              <a:buChar char="§"/>
            </a:pPr>
            <a:endParaRPr lang="is-IS" dirty="0"/>
          </a:p>
          <a:p>
            <a:pPr marL="342900" indent="-342900">
              <a:buFont typeface="Wingdings" charset="2"/>
              <a:buChar char="§"/>
            </a:pPr>
            <a:r>
              <a:rPr lang="is-IS" dirty="0" smtClean="0"/>
              <a:t> This brings us to the very near future: Part II</a:t>
            </a:r>
          </a:p>
          <a:p>
            <a:pPr marL="800100" lvl="1" indent="-342900">
              <a:buFont typeface="Wingdings" charset="2"/>
              <a:buChar char="§"/>
            </a:pPr>
            <a:r>
              <a:rPr lang="is-IS" dirty="0"/>
              <a:t> </a:t>
            </a:r>
            <a:r>
              <a:rPr lang="is-IS" dirty="0" smtClean="0"/>
              <a:t>The Mock OSCE!</a:t>
            </a: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Mock OSCE</a:t>
            </a:r>
            <a:endParaRPr lang="en-GB" dirty="0"/>
          </a:p>
        </p:txBody>
      </p:sp>
      <p:pic>
        <p:nvPicPr>
          <p:cNvPr id="1026" name="Picture 2" descr="ildergebnis für regina christen i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0" y="1194097"/>
            <a:ext cx="2103083" cy="210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dergebnis für cough f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08" y="398033"/>
            <a:ext cx="1602861" cy="22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52608" y="336707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Motivational talk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708008" y="2679439"/>
            <a:ext cx="13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Fever, cough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6682158" y="3361728"/>
            <a:ext cx="151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Skin condition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2143054" y="4520686"/>
            <a:ext cx="552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Image sources: IML</a:t>
            </a:r>
          </a:p>
          <a:p>
            <a:r>
              <a:rPr lang="en-GB" sz="800" dirty="0" smtClean="0"/>
              <a:t>https://lh6.googleusercontent.com/proxy/1F-SK3zACPqJ1RWnquCT6Celg1HASYqzpcwN2eIHErGQSdMAidDk4x7s_ILsai3o-NQWm5dHB_hJg1P9ezAEmIHARnTsD57Qq6uQQ_J6qrmLKzF1=w300-h427-nc http://vignette4.wikia.nocookie.net/hulk/images/3/3a/</a:t>
            </a:r>
            <a:r>
              <a:rPr lang="en-GB" sz="800" dirty="0" err="1" smtClean="0"/>
              <a:t>HulkSmash.jpg</a:t>
            </a:r>
            <a:r>
              <a:rPr lang="en-GB" sz="800" dirty="0" smtClean="0"/>
              <a:t>/revision/</a:t>
            </a:r>
            <a:r>
              <a:rPr lang="en-GB" sz="800" dirty="0" err="1" smtClean="0"/>
              <a:t>latest?cb</a:t>
            </a:r>
            <a:r>
              <a:rPr lang="en-GB" sz="800" dirty="0" smtClean="0"/>
              <a:t>=20130303011408</a:t>
            </a:r>
          </a:p>
        </p:txBody>
      </p:sp>
      <p:pic>
        <p:nvPicPr>
          <p:cNvPr id="1036" name="Picture 12" descr="http://vignette4.wikia.nocookie.net/hulk/images/3/3a/HulkSmash.jpg/revision/latest?cb=201303030114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04" y="1847909"/>
            <a:ext cx="2470925" cy="14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GB" sz="2400" dirty="0" smtClean="0"/>
              <a:t>3 stations</a:t>
            </a:r>
            <a:endParaRPr lang="en-GB" sz="1400" dirty="0" smtClean="0"/>
          </a:p>
          <a:p>
            <a:pPr lvl="1">
              <a:buFont typeface="Wingdings" charset="2"/>
              <a:buChar char="§"/>
            </a:pPr>
            <a:r>
              <a:rPr lang="en-GB" sz="2000" dirty="0" smtClean="0"/>
              <a:t>1 volunteer SP (script provided)</a:t>
            </a:r>
          </a:p>
          <a:p>
            <a:pPr lvl="1">
              <a:buFont typeface="Wingdings" charset="2"/>
              <a:buChar char="§"/>
            </a:pPr>
            <a:r>
              <a:rPr lang="en-GB" sz="2000" dirty="0" smtClean="0"/>
              <a:t>3 volunteer examinees (medical lay knowledge is fine)</a:t>
            </a:r>
          </a:p>
          <a:p>
            <a:pPr lvl="1">
              <a:buFont typeface="Wingdings" charset="2"/>
              <a:buChar char="§"/>
            </a:pPr>
            <a:r>
              <a:rPr lang="en-GB" sz="2000" dirty="0" smtClean="0"/>
              <a:t>3 volunteer examiners (</a:t>
            </a:r>
            <a:r>
              <a:rPr lang="en-GB" sz="2000" dirty="0" err="1" smtClean="0"/>
              <a:t>electr</a:t>
            </a:r>
            <a:r>
              <a:rPr lang="en-GB" sz="2000" dirty="0" smtClean="0"/>
              <a:t>. documentation system provided) </a:t>
            </a:r>
          </a:p>
          <a:p>
            <a:pPr>
              <a:buFont typeface="Wingdings" charset="2"/>
              <a:buChar char="§"/>
            </a:pPr>
            <a:r>
              <a:rPr lang="en-GB" sz="2400" dirty="0" smtClean="0"/>
              <a:t>Timing</a:t>
            </a:r>
          </a:p>
          <a:p>
            <a:pPr lvl="1">
              <a:buFont typeface="Wingdings" charset="2"/>
              <a:buChar char="§"/>
            </a:pPr>
            <a:r>
              <a:rPr lang="en-GB" sz="2000" dirty="0" smtClean="0"/>
              <a:t>5 minutes preparation</a:t>
            </a:r>
          </a:p>
          <a:p>
            <a:pPr lvl="1">
              <a:buFont typeface="Wingdings" charset="2"/>
              <a:buChar char="§"/>
            </a:pPr>
            <a:r>
              <a:rPr lang="en-GB" sz="2000" dirty="0" smtClean="0"/>
              <a:t>3 x 10 minutes exam</a:t>
            </a:r>
          </a:p>
          <a:p>
            <a:pPr lvl="1">
              <a:buFont typeface="Wingdings" charset="2"/>
              <a:buChar char="§"/>
            </a:pPr>
            <a:r>
              <a:rPr lang="en-GB" sz="2000" dirty="0" smtClean="0"/>
              <a:t>Discuss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Mock OSCE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Last Slide: Discussion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8965" y="1058180"/>
            <a:ext cx="7620786" cy="3198786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Which observations would you like to share regarding hybrid simulation?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What potential, which challenges do you see?</a:t>
            </a:r>
          </a:p>
        </p:txBody>
      </p:sp>
    </p:spTree>
    <p:extLst>
      <p:ext uri="{BB962C8B-B14F-4D97-AF65-F5344CB8AC3E}">
        <p14:creationId xmlns:p14="http://schemas.microsoft.com/office/powerpoint/2010/main" val="15818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29794" y="3789107"/>
            <a:ext cx="371431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600" dirty="0" smtClean="0">
                <a:solidFill>
                  <a:srgbClr val="FFFFFF"/>
                </a:solidFill>
              </a:rPr>
              <a:t>Danke für Ihre Aufmerksamkeit!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89284" y="2140374"/>
            <a:ext cx="3714315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That‘s all, folks!</a:t>
            </a:r>
          </a:p>
        </p:txBody>
      </p:sp>
    </p:spTree>
    <p:extLst>
      <p:ext uri="{BB962C8B-B14F-4D97-AF65-F5344CB8AC3E}">
        <p14:creationId xmlns:p14="http://schemas.microsoft.com/office/powerpoint/2010/main" val="2514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Quality assurance </a:t>
            </a:r>
            <a:r>
              <a:rPr lang="en-GB" sz="2400" dirty="0"/>
              <a:t>p</a:t>
            </a:r>
            <a:r>
              <a:rPr lang="en-GB" sz="2400" dirty="0" smtClean="0"/>
              <a:t>roject BAG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2016-2017, Bern, Lausanne, Zurich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Goal: recommendations towards the use of hybrid simulation in the clinical skills segment of the Swiss medical licensing exam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Phase I: collection of evidence and experiences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Phase II: </a:t>
            </a:r>
            <a:r>
              <a:rPr lang="en-GB" sz="1600" dirty="0"/>
              <a:t>p</a:t>
            </a:r>
            <a:r>
              <a:rPr lang="en-GB" sz="1600" dirty="0" smtClean="0"/>
              <a:t>ilot testing of refined hybrid OSCE stations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0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Simulation</a:t>
            </a:r>
            <a:endParaRPr lang="en-GB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1"/>
          </p:nvPr>
        </p:nvSpPr>
        <p:spPr>
          <a:xfrm>
            <a:off x="468964" y="1058180"/>
            <a:ext cx="4049247" cy="319878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i="1" dirty="0"/>
              <a:t>... imitates but does not duplicate reality .</a:t>
            </a:r>
            <a:r>
              <a:rPr lang="en-GB" dirty="0" smtClean="0"/>
              <a:t> </a:t>
            </a:r>
          </a:p>
          <a:p>
            <a:pPr algn="r"/>
            <a:r>
              <a:rPr lang="en-GB" sz="1400" dirty="0" smtClean="0"/>
              <a:t>Christine McGuire, 1999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457200" indent="-457200">
              <a:buFont typeface="Wingdings" charset="2"/>
              <a:buChar char="Ø"/>
            </a:pPr>
            <a:r>
              <a:rPr lang="en-GB" dirty="0" smtClean="0"/>
              <a:t>Protecting real patients</a:t>
            </a:r>
          </a:p>
          <a:p>
            <a:pPr marL="457200" indent="-457200">
              <a:buFont typeface="Wingdings" charset="2"/>
              <a:buChar char="Ø"/>
            </a:pPr>
            <a:r>
              <a:rPr lang="en-GB" dirty="0"/>
              <a:t>Protecting future patients</a:t>
            </a:r>
          </a:p>
          <a:p>
            <a:pPr marL="457200" indent="-457200">
              <a:buFont typeface="Wingdings" charset="2"/>
              <a:buChar char="Ø"/>
            </a:pPr>
            <a:r>
              <a:rPr lang="en-GB" dirty="0" smtClean="0"/>
              <a:t>Standardisable and calculable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98" y="1065213"/>
            <a:ext cx="2849391" cy="3192462"/>
          </a:xfrm>
          <a:solidFill>
            <a:schemeClr val="tx2">
              <a:alpha val="20000"/>
            </a:schemeClr>
          </a:solidFill>
        </p:spPr>
      </p:pic>
      <p:sp>
        <p:nvSpPr>
          <p:cNvPr id="6" name="Trapez 5"/>
          <p:cNvSpPr/>
          <p:nvPr/>
        </p:nvSpPr>
        <p:spPr>
          <a:xfrm>
            <a:off x="5912285" y="2298526"/>
            <a:ext cx="1609594" cy="569934"/>
          </a:xfrm>
          <a:prstGeom prst="trapezoid">
            <a:avLst>
              <a:gd name="adj" fmla="val 44780"/>
            </a:avLst>
          </a:prstGeom>
          <a:solidFill>
            <a:srgbClr val="00B05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2143055" y="4520686"/>
            <a:ext cx="5378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err="1"/>
              <a:t>Tekian</a:t>
            </a:r>
            <a:r>
              <a:rPr lang="de-DE" sz="700" dirty="0"/>
              <a:t> A, </a:t>
            </a:r>
            <a:r>
              <a:rPr lang="de-DE" sz="700" dirty="0" err="1"/>
              <a:t>McGaghie</a:t>
            </a:r>
            <a:r>
              <a:rPr lang="de-DE" sz="700" dirty="0"/>
              <a:t> WC, McGuire CH. Innovative </a:t>
            </a:r>
            <a:r>
              <a:rPr lang="de-DE" sz="700" dirty="0" err="1"/>
              <a:t>simulations</a:t>
            </a:r>
            <a:r>
              <a:rPr lang="de-DE" sz="700" dirty="0"/>
              <a:t>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assessing</a:t>
            </a:r>
            <a:r>
              <a:rPr lang="de-DE" sz="700" dirty="0"/>
              <a:t> professional </a:t>
            </a:r>
            <a:r>
              <a:rPr lang="de-DE" sz="700" dirty="0" err="1"/>
              <a:t>competence</a:t>
            </a:r>
            <a:r>
              <a:rPr lang="de-DE" sz="700" dirty="0"/>
              <a:t>: </a:t>
            </a:r>
            <a:r>
              <a:rPr lang="de-DE" sz="700" dirty="0" err="1"/>
              <a:t>From</a:t>
            </a:r>
            <a:r>
              <a:rPr lang="de-DE" sz="700" dirty="0"/>
              <a:t> </a:t>
            </a:r>
            <a:r>
              <a:rPr lang="de-DE" sz="700" dirty="0" err="1"/>
              <a:t>paper-and-pencil</a:t>
            </a:r>
            <a:r>
              <a:rPr lang="de-DE" sz="700" dirty="0"/>
              <a:t> </a:t>
            </a:r>
            <a:r>
              <a:rPr lang="de-DE" sz="700" dirty="0" err="1"/>
              <a:t>to</a:t>
            </a:r>
            <a:r>
              <a:rPr lang="de-DE" sz="700" dirty="0"/>
              <a:t> </a:t>
            </a:r>
            <a:r>
              <a:rPr lang="de-DE" sz="700" dirty="0" err="1"/>
              <a:t>virtual</a:t>
            </a:r>
            <a:r>
              <a:rPr lang="de-DE" sz="700" dirty="0"/>
              <a:t> </a:t>
            </a:r>
            <a:r>
              <a:rPr lang="de-DE" sz="700" dirty="0" err="1"/>
              <a:t>reality</a:t>
            </a:r>
            <a:r>
              <a:rPr lang="de-DE" sz="700" dirty="0"/>
              <a:t>. Chicago: University </a:t>
            </a:r>
            <a:r>
              <a:rPr lang="de-DE" sz="700" dirty="0" err="1"/>
              <a:t>of</a:t>
            </a:r>
            <a:r>
              <a:rPr lang="de-DE" sz="700" dirty="0"/>
              <a:t> Illinois at Chicago, Department </a:t>
            </a:r>
            <a:r>
              <a:rPr lang="de-DE" sz="700" dirty="0" err="1"/>
              <a:t>of</a:t>
            </a:r>
            <a:r>
              <a:rPr lang="de-DE" sz="700" dirty="0"/>
              <a:t> Medical Education; 1999. </a:t>
            </a:r>
            <a:endParaRPr lang="de-DE" sz="700" dirty="0" smtClean="0"/>
          </a:p>
          <a:p>
            <a:r>
              <a:rPr lang="de-DE" sz="700" dirty="0"/>
              <a:t>Miller GE. The </a:t>
            </a:r>
            <a:r>
              <a:rPr lang="de-DE" sz="700" dirty="0" err="1"/>
              <a:t>assessment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clinical</a:t>
            </a:r>
            <a:r>
              <a:rPr lang="de-DE" sz="700" dirty="0"/>
              <a:t> </a:t>
            </a:r>
            <a:r>
              <a:rPr lang="de-DE" sz="700" dirty="0" err="1"/>
              <a:t>skills</a:t>
            </a:r>
            <a:r>
              <a:rPr lang="de-DE" sz="700" dirty="0"/>
              <a:t>/</a:t>
            </a:r>
            <a:r>
              <a:rPr lang="de-DE" sz="700" dirty="0" err="1"/>
              <a:t>competence</a:t>
            </a:r>
            <a:r>
              <a:rPr lang="de-DE" sz="700" dirty="0"/>
              <a:t>/</a:t>
            </a:r>
            <a:r>
              <a:rPr lang="de-DE" sz="700" dirty="0" err="1"/>
              <a:t>performance</a:t>
            </a:r>
            <a:r>
              <a:rPr lang="de-DE" sz="700" dirty="0"/>
              <a:t>. Academic </a:t>
            </a:r>
            <a:r>
              <a:rPr lang="de-DE" sz="700" dirty="0" err="1"/>
              <a:t>medicine</a:t>
            </a:r>
            <a:r>
              <a:rPr lang="de-DE" sz="700" dirty="0"/>
              <a:t>. 1990;65(9):S63-7. </a:t>
            </a:r>
          </a:p>
        </p:txBody>
      </p:sp>
    </p:spTree>
    <p:extLst>
      <p:ext uri="{BB962C8B-B14F-4D97-AF65-F5344CB8AC3E}">
        <p14:creationId xmlns:p14="http://schemas.microsoft.com/office/powerpoint/2010/main" val="31355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Fidelity</a:t>
            </a:r>
            <a:endParaRPr lang="en-GB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Fidelity Framework</a:t>
            </a:r>
            <a:endParaRPr lang="en-GB" sz="1800" dirty="0" smtClean="0"/>
          </a:p>
          <a:p>
            <a:pPr lvl="1">
              <a:buFont typeface="Arial" charset="0"/>
              <a:buChar char="•"/>
            </a:pPr>
            <a:r>
              <a:rPr lang="en-GB" sz="2000" i="1" dirty="0" smtClean="0"/>
              <a:t>Patient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Healthcare facilities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Clinical scenario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Validity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Validity argument strengthened with simulation fidelity</a:t>
            </a:r>
            <a:endParaRPr lang="en-GB" sz="2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4" y="1058863"/>
            <a:ext cx="3047209" cy="3198812"/>
          </a:xfrm>
        </p:spPr>
      </p:pic>
      <p:sp>
        <p:nvSpPr>
          <p:cNvPr id="5" name="Textfeld 4"/>
          <p:cNvSpPr txBox="1"/>
          <p:nvPr/>
        </p:nvSpPr>
        <p:spPr>
          <a:xfrm>
            <a:off x="2143055" y="4520686"/>
            <a:ext cx="5378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Tun JK, </a:t>
            </a:r>
            <a:r>
              <a:rPr lang="de-DE" sz="700" dirty="0" err="1"/>
              <a:t>Alinier</a:t>
            </a:r>
            <a:r>
              <a:rPr lang="de-DE" sz="700" dirty="0"/>
              <a:t> G, Tang J, </a:t>
            </a:r>
            <a:r>
              <a:rPr lang="de-DE" sz="700" dirty="0" err="1"/>
              <a:t>Kneebone</a:t>
            </a:r>
            <a:r>
              <a:rPr lang="de-DE" sz="700" dirty="0"/>
              <a:t> RL. </a:t>
            </a:r>
            <a:r>
              <a:rPr lang="de-DE" sz="700" dirty="0" err="1"/>
              <a:t>Redefining</a:t>
            </a:r>
            <a:r>
              <a:rPr lang="de-DE" sz="700" dirty="0"/>
              <a:t> Simulation Fidelity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Healthcare</a:t>
            </a:r>
            <a:r>
              <a:rPr lang="de-DE" sz="700" dirty="0"/>
              <a:t> Education. Simulation &amp; Gaming. 2015;46(2):159-74. </a:t>
            </a:r>
          </a:p>
        </p:txBody>
      </p:sp>
    </p:spTree>
    <p:extLst>
      <p:ext uri="{BB962C8B-B14F-4D97-AF65-F5344CB8AC3E}">
        <p14:creationId xmlns:p14="http://schemas.microsoft.com/office/powerpoint/2010/main" val="13574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Standardized Patients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Can simulate</a:t>
            </a:r>
            <a:r>
              <a:rPr lang="is-IS" dirty="0"/>
              <a:t> </a:t>
            </a:r>
            <a:r>
              <a:rPr lang="is-IS" dirty="0" smtClean="0"/>
              <a:t>(well)</a:t>
            </a:r>
            <a:endParaRPr lang="en-GB" dirty="0" smtClean="0"/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Patient history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Emotions, moods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Limited mobility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Limited sight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Pain (some)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Reflexes (some)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...</a:t>
            </a:r>
          </a:p>
          <a:p>
            <a:pPr marL="800100" lvl="1" indent="-342900">
              <a:buFont typeface="Wingdings" charset="2"/>
              <a:buChar char="§"/>
            </a:pPr>
            <a:endParaRPr lang="en-GB" sz="1800" dirty="0" smtClean="0"/>
          </a:p>
          <a:p>
            <a:pPr marL="800100" lvl="1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dirty="0" smtClean="0"/>
              <a:t>Cannot simulate (so well)</a:t>
            </a:r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Auscultation findings</a:t>
            </a:r>
          </a:p>
          <a:p>
            <a:pPr lvl="2">
              <a:buFont typeface="Wingdings" charset="2"/>
              <a:buChar char="§"/>
            </a:pPr>
            <a:r>
              <a:rPr lang="en-GB" sz="1400" dirty="0" smtClean="0"/>
              <a:t>Heart, lung, abdomen</a:t>
            </a:r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Palpation findings</a:t>
            </a:r>
          </a:p>
          <a:p>
            <a:pPr lvl="2">
              <a:buFont typeface="Wingdings" charset="2"/>
              <a:buChar char="§"/>
            </a:pPr>
            <a:r>
              <a:rPr lang="en-GB" sz="1400" dirty="0" smtClean="0"/>
              <a:t>Abdomen, joints, fractures</a:t>
            </a:r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Skin lesions</a:t>
            </a:r>
            <a:endParaRPr lang="en-GB" sz="1400" dirty="0" smtClean="0"/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Mucosal lesions</a:t>
            </a:r>
          </a:p>
          <a:p>
            <a:pPr lvl="2">
              <a:buFont typeface="Wingdings" charset="2"/>
              <a:buChar char="§"/>
            </a:pPr>
            <a:r>
              <a:rPr lang="en-GB" sz="1400" dirty="0" smtClean="0"/>
              <a:t>Oral, genital</a:t>
            </a:r>
          </a:p>
          <a:p>
            <a:pPr lvl="1">
              <a:buFont typeface="Wingdings" charset="2"/>
              <a:buChar char="§"/>
            </a:pPr>
            <a:r>
              <a:rPr lang="is-IS" sz="1800" dirty="0" smtClean="0"/>
              <a:t>…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7122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Hybrid Simulation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Multiple modalities: SP + X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Integration technical and non-technical skills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GB" dirty="0" smtClean="0"/>
              <a:t>Advantages</a:t>
            </a:r>
          </a:p>
          <a:p>
            <a:pPr lvl="1">
              <a:buFont typeface="Wingdings" charset="2"/>
              <a:buChar char="§"/>
            </a:pPr>
            <a:r>
              <a:rPr lang="en-GB" sz="2000" dirty="0" smtClean="0"/>
              <a:t>Assessment of findings that cannot be simulated</a:t>
            </a:r>
          </a:p>
          <a:p>
            <a:pPr lvl="1">
              <a:buFont typeface="Wingdings" charset="2"/>
              <a:buChar char="§"/>
            </a:pPr>
            <a:r>
              <a:rPr lang="en-GB" sz="2000" dirty="0" smtClean="0"/>
              <a:t>Less change of medium</a:t>
            </a:r>
          </a:p>
          <a:p>
            <a:pPr lvl="1">
              <a:buFont typeface="Wingdings" charset="2"/>
              <a:buChar char="§"/>
            </a:pPr>
            <a:r>
              <a:rPr lang="en-GB" sz="2000" dirty="0" smtClean="0"/>
              <a:t>Less examiner-examinee interaction</a:t>
            </a:r>
          </a:p>
          <a:p>
            <a:pPr>
              <a:buFont typeface="Wingdings" charset="2"/>
              <a:buChar char="§"/>
            </a:pPr>
            <a:endParaRPr lang="en-GB" dirty="0" smtClean="0"/>
          </a:p>
          <a:p>
            <a:pPr>
              <a:buFont typeface="Wingdings" charset="2"/>
              <a:buChar char="§"/>
            </a:pPr>
            <a:r>
              <a:rPr lang="en-GB" dirty="0" smtClean="0"/>
              <a:t>Adds to validity argument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5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“What I did last summer...”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8965" y="1058180"/>
            <a:ext cx="6627030" cy="3198786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Gather info: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Literature search</a:t>
            </a:r>
          </a:p>
          <a:p>
            <a:pPr marL="800100" lvl="1" indent="-342900">
              <a:buFont typeface="Wingdings" charset="2"/>
              <a:buChar char="§"/>
            </a:pPr>
            <a:r>
              <a:rPr lang="de-DE" sz="1800" dirty="0" err="1" smtClean="0"/>
              <a:t>Simulatorennetzwerk</a:t>
            </a:r>
            <a:r>
              <a:rPr lang="en-GB" sz="1800" dirty="0" smtClean="0"/>
              <a:t> database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Semi-structured interviews with simulation centres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1800" dirty="0" smtClean="0"/>
              <a:t>Experts/ vendors’ catalogues/ industrial fairs</a:t>
            </a:r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Matching of hybrid scenarios with SCLO</a:t>
            </a:r>
          </a:p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Focus on summative assessment</a:t>
            </a:r>
          </a:p>
          <a:p>
            <a:pPr marL="342900" indent="-342900">
              <a:buFont typeface="Wingdings" charset="2"/>
              <a:buChar char="§"/>
            </a:pPr>
            <a:endParaRPr lang="en-GB" sz="1900" dirty="0" smtClean="0"/>
          </a:p>
          <a:p>
            <a:pPr marL="800100" lvl="1" indent="-342900">
              <a:buFont typeface="Wingdings" charset="2"/>
              <a:buChar char="§"/>
            </a:pPr>
            <a:endParaRPr lang="en-GB" sz="1800" dirty="0" smtClean="0"/>
          </a:p>
          <a:p>
            <a:pPr marL="800100" lvl="1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2143055" y="4520686"/>
            <a:ext cx="5378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err="1"/>
              <a:t>Damanakis</a:t>
            </a:r>
            <a:r>
              <a:rPr lang="de-DE" sz="700" dirty="0"/>
              <a:t> A, </a:t>
            </a:r>
            <a:r>
              <a:rPr lang="de-DE" sz="700" dirty="0" err="1"/>
              <a:t>Blaum</a:t>
            </a:r>
            <a:r>
              <a:rPr lang="de-DE" sz="700" dirty="0"/>
              <a:t> WE, </a:t>
            </a:r>
            <a:r>
              <a:rPr lang="de-DE" sz="700" dirty="0" err="1"/>
              <a:t>Stosch</a:t>
            </a:r>
            <a:r>
              <a:rPr lang="de-DE" sz="700" dirty="0"/>
              <a:t> C, </a:t>
            </a:r>
            <a:r>
              <a:rPr lang="de-DE" sz="700" dirty="0" err="1"/>
              <a:t>Lauener</a:t>
            </a:r>
            <a:r>
              <a:rPr lang="de-DE" sz="700" dirty="0"/>
              <a:t> H, Richter S, Schnabel KP. Simulator Network Project Report: A </a:t>
            </a:r>
            <a:r>
              <a:rPr lang="de-DE" sz="700" dirty="0" err="1"/>
              <a:t>tool</a:t>
            </a:r>
            <a:r>
              <a:rPr lang="de-DE" sz="700" dirty="0"/>
              <a:t>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improvement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teaching</a:t>
            </a:r>
            <a:r>
              <a:rPr lang="de-DE" sz="700" dirty="0"/>
              <a:t> </a:t>
            </a:r>
            <a:r>
              <a:rPr lang="de-DE" sz="700" dirty="0" err="1"/>
              <a:t>materials</a:t>
            </a:r>
            <a:r>
              <a:rPr lang="de-DE" sz="700" dirty="0"/>
              <a:t> </a:t>
            </a:r>
            <a:r>
              <a:rPr lang="de-DE" sz="700" dirty="0" err="1"/>
              <a:t>and</a:t>
            </a:r>
            <a:r>
              <a:rPr lang="de-DE" sz="700" dirty="0"/>
              <a:t> </a:t>
            </a:r>
            <a:r>
              <a:rPr lang="de-DE" sz="700" dirty="0" err="1"/>
              <a:t>targeted</a:t>
            </a:r>
            <a:r>
              <a:rPr lang="de-DE" sz="700" dirty="0"/>
              <a:t> </a:t>
            </a:r>
            <a:r>
              <a:rPr lang="de-DE" sz="700" dirty="0" err="1"/>
              <a:t>resource</a:t>
            </a:r>
            <a:r>
              <a:rPr lang="de-DE" sz="700" dirty="0"/>
              <a:t> </a:t>
            </a:r>
            <a:r>
              <a:rPr lang="de-DE" sz="700" dirty="0" err="1"/>
              <a:t>usage</a:t>
            </a:r>
            <a:r>
              <a:rPr lang="de-DE" sz="700" dirty="0"/>
              <a:t> in Skills Labs. GMS Zeitschrift </a:t>
            </a:r>
            <a:r>
              <a:rPr lang="de-DE" sz="700" dirty="0" err="1"/>
              <a:t>fur</a:t>
            </a:r>
            <a:r>
              <a:rPr lang="de-DE" sz="700" dirty="0"/>
              <a:t> medizinische Ausbildung. 2013;30(1) </a:t>
            </a:r>
            <a:endParaRPr lang="de-DE" sz="700" dirty="0" smtClean="0"/>
          </a:p>
        </p:txBody>
      </p:sp>
    </p:spTree>
    <p:extLst>
      <p:ext uri="{BB962C8B-B14F-4D97-AF65-F5344CB8AC3E}">
        <p14:creationId xmlns:p14="http://schemas.microsoft.com/office/powerpoint/2010/main" val="14217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Examples: summative assessment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 smtClean="0"/>
              <a:t>Strap on breasts</a:t>
            </a:r>
            <a:endParaRPr lang="en-GB" dirty="0"/>
          </a:p>
          <a:p>
            <a:pPr marL="800100" lvl="1" indent="-342900">
              <a:buFont typeface="Wingdings" charset="2"/>
              <a:buChar char="§"/>
            </a:pPr>
            <a:endParaRPr lang="en-GB" sz="2000" dirty="0" smtClean="0"/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Variation: changed padding &amp; added paint to simulate mastitis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/>
              <a:t>Gynaecological teaching assistants only in teaching</a:t>
            </a: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 smtClean="0"/>
          </a:p>
          <a:p>
            <a:pPr marL="342900" indent="-342900">
              <a:buFont typeface="Wingdings" charset="2"/>
              <a:buChar char="§"/>
            </a:pP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18" y="1065213"/>
            <a:ext cx="2984951" cy="3192462"/>
          </a:xfrm>
        </p:spPr>
      </p:pic>
      <p:sp>
        <p:nvSpPr>
          <p:cNvPr id="5" name="Textfeld 4"/>
          <p:cNvSpPr txBox="1"/>
          <p:nvPr/>
        </p:nvSpPr>
        <p:spPr>
          <a:xfrm>
            <a:off x="2143055" y="4520686"/>
            <a:ext cx="5378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Image </a:t>
            </a:r>
            <a:r>
              <a:rPr lang="de-DE" sz="700" dirty="0" err="1" smtClean="0"/>
              <a:t>source</a:t>
            </a:r>
            <a:r>
              <a:rPr lang="de-DE" sz="700" dirty="0" smtClean="0"/>
              <a:t>: https</a:t>
            </a:r>
            <a:r>
              <a:rPr lang="de-DE" sz="700" dirty="0"/>
              <a:t>://</a:t>
            </a:r>
            <a:r>
              <a:rPr lang="de-DE" sz="700" dirty="0" err="1"/>
              <a:t>www.erler-zimmer.de</a:t>
            </a:r>
            <a:r>
              <a:rPr lang="de-DE" sz="700" dirty="0"/>
              <a:t>/</a:t>
            </a:r>
            <a:r>
              <a:rPr lang="de-DE" sz="700" dirty="0" err="1"/>
              <a:t>media</a:t>
            </a:r>
            <a:r>
              <a:rPr lang="de-DE" sz="700" dirty="0"/>
              <a:t>/</a:t>
            </a:r>
            <a:r>
              <a:rPr lang="de-DE" sz="700" dirty="0" err="1"/>
              <a:t>image</a:t>
            </a:r>
            <a:r>
              <a:rPr lang="de-DE" sz="700" dirty="0"/>
              <a:t>/95/99/15/L62_600x600.jpg</a:t>
            </a:r>
          </a:p>
        </p:txBody>
      </p:sp>
    </p:spTree>
    <p:extLst>
      <p:ext uri="{BB962C8B-B14F-4D97-AF65-F5344CB8AC3E}">
        <p14:creationId xmlns:p14="http://schemas.microsoft.com/office/powerpoint/2010/main" val="618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L">
  <a:themeElements>
    <a:clrScheme name="Benutzerdefiniert 2">
      <a:dk1>
        <a:sysClr val="windowText" lastClr="000000"/>
      </a:dk1>
      <a:lt1>
        <a:sysClr val="window" lastClr="FFFFFF"/>
      </a:lt1>
      <a:dk2>
        <a:srgbClr val="FF0033"/>
      </a:dk2>
      <a:lt2>
        <a:srgbClr val="EEECEE"/>
      </a:lt2>
      <a:accent1>
        <a:srgbClr val="15305D"/>
      </a:accent1>
      <a:accent2>
        <a:srgbClr val="A5B5C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IML_16x9</Template>
  <TotalTime>0</TotalTime>
  <Words>926</Words>
  <Application>Microsoft Macintosh PowerPoint</Application>
  <PresentationFormat>Bildschirmpräsentation (16:9)</PresentationFormat>
  <Paragraphs>186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Frutiger LT 55 Roman</vt:lpstr>
      <vt:lpstr>Wingdings</vt:lpstr>
      <vt:lpstr>IML</vt:lpstr>
      <vt:lpstr>D Bauer, R Bonvin, J Breckwoldt, H Bruppacher, M Monti, S Wüst, M Germano, K Schnabel  </vt:lpstr>
      <vt:lpstr>Agenda</vt:lpstr>
      <vt:lpstr>Background</vt:lpstr>
      <vt:lpstr>Simulation</vt:lpstr>
      <vt:lpstr>Fidelity</vt:lpstr>
      <vt:lpstr>Standardized Patients</vt:lpstr>
      <vt:lpstr>Hybrid Simulation</vt:lpstr>
      <vt:lpstr>“What I did last summer...”</vt:lpstr>
      <vt:lpstr>Examples: summative assessment</vt:lpstr>
      <vt:lpstr>Examples: summative assessment</vt:lpstr>
      <vt:lpstr>Examples: summative assessment</vt:lpstr>
      <vt:lpstr>Examples: summative assessment</vt:lpstr>
      <vt:lpstr>Examples: summative assessment</vt:lpstr>
      <vt:lpstr>Examples: teaching only</vt:lpstr>
      <vt:lpstr>Examples: teaching only</vt:lpstr>
      <vt:lpstr>Examples: teaching only</vt:lpstr>
      <vt:lpstr>No report of use</vt:lpstr>
      <vt:lpstr>No report of use</vt:lpstr>
      <vt:lpstr>No report of use</vt:lpstr>
      <vt:lpstr>Tentative summary</vt:lpstr>
      <vt:lpstr>Near future</vt:lpstr>
      <vt:lpstr>Mock OSCE</vt:lpstr>
      <vt:lpstr>Mock OSCE</vt:lpstr>
      <vt:lpstr>Last Slide: Discussion</vt:lpstr>
      <vt:lpstr>PowerPoint-Präsentation</vt:lpstr>
    </vt:vector>
  </TitlesOfParts>
  <Manager/>
  <Company>AUM</Company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Vorname Name Abteilung (Kurzname)</dc:title>
  <dc:subject/>
  <dc:creator>Daniel Bauer</dc:creator>
  <cp:keywords/>
  <dc:description/>
  <cp:lastModifiedBy>Daniel Bauer</cp:lastModifiedBy>
  <cp:revision>82</cp:revision>
  <cp:lastPrinted>2016-06-27T10:04:17Z</cp:lastPrinted>
  <dcterms:created xsi:type="dcterms:W3CDTF">2016-09-12T14:40:09Z</dcterms:created>
  <dcterms:modified xsi:type="dcterms:W3CDTF">2017-03-27T07:52:07Z</dcterms:modified>
  <cp:category/>
</cp:coreProperties>
</file>